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6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9" autoAdjust="0"/>
    <p:restoredTop sz="94660"/>
  </p:normalViewPr>
  <p:slideViewPr>
    <p:cSldViewPr>
      <p:cViewPr varScale="1">
        <p:scale>
          <a:sx n="70" d="100"/>
          <a:sy n="70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B9D2D4-A3CF-4F82-A0BD-AAAE9E832B32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80BAD7-4211-4961-8CAD-8DE8965C8E4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D2D4-A3CF-4F82-A0BD-AAAE9E832B32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BAD7-4211-4961-8CAD-8DE8965C8E4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D2D4-A3CF-4F82-A0BD-AAAE9E832B32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BAD7-4211-4961-8CAD-8DE8965C8E4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D2D4-A3CF-4F82-A0BD-AAAE9E832B32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BAD7-4211-4961-8CAD-8DE8965C8E4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D2D4-A3CF-4F82-A0BD-AAAE9E832B32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BAD7-4211-4961-8CAD-8DE8965C8E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D2D4-A3CF-4F82-A0BD-AAAE9E832B32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BAD7-4211-4961-8CAD-8DE8965C8E4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D2D4-A3CF-4F82-A0BD-AAAE9E832B32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BAD7-4211-4961-8CAD-8DE8965C8E4A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D2D4-A3CF-4F82-A0BD-AAAE9E832B32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BAD7-4211-4961-8CAD-8DE8965C8E4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D2D4-A3CF-4F82-A0BD-AAAE9E832B32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BAD7-4211-4961-8CAD-8DE8965C8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D2D4-A3CF-4F82-A0BD-AAAE9E832B32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BAD7-4211-4961-8CAD-8DE8965C8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D2D4-A3CF-4F82-A0BD-AAAE9E832B32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BAD7-4211-4961-8CAD-8DE8965C8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7B9D2D4-A3CF-4F82-A0BD-AAAE9E832B32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E80BAD7-4211-4961-8CAD-8DE8965C8E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001000" cy="2305051"/>
          </a:xfrm>
        </p:spPr>
        <p:txBody>
          <a:bodyPr>
            <a:normAutofit/>
          </a:bodyPr>
          <a:lstStyle/>
          <a:p>
            <a:r>
              <a:rPr lang="en-US" b="1" dirty="0" smtClean="0"/>
              <a:t>VOCABULARY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Unit </a:t>
            </a:r>
            <a:r>
              <a:rPr lang="en-US" b="1" dirty="0" smtClean="0"/>
              <a:t>7.1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0386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Natural Texas and Its People</a:t>
            </a:r>
            <a:br>
              <a:rPr lang="en-US" sz="4400" b="1" dirty="0" smtClean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6242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1"/>
            <a:ext cx="8305799" cy="406876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The </a:t>
            </a:r>
            <a:r>
              <a:rPr lang="en-US" sz="2600" dirty="0"/>
              <a:t>people who were in Texas </a:t>
            </a:r>
            <a:r>
              <a:rPr lang="en-US" sz="2600" u="sng" dirty="0"/>
              <a:t>BEFORE</a:t>
            </a:r>
            <a:r>
              <a:rPr lang="en-US" sz="2600" dirty="0"/>
              <a:t> any Europeans arrived in the Americas. Also called Native Americans and American Indians. Included tribes such as the </a:t>
            </a:r>
            <a:r>
              <a:rPr lang="en-US" sz="2600" dirty="0" err="1"/>
              <a:t>Karankawa</a:t>
            </a:r>
            <a:r>
              <a:rPr lang="en-US" sz="2600" dirty="0"/>
              <a:t> , </a:t>
            </a:r>
            <a:r>
              <a:rPr lang="en-US" sz="2600" dirty="0" err="1"/>
              <a:t>Coahuiltecan</a:t>
            </a:r>
            <a:r>
              <a:rPr lang="en-US" sz="2600" dirty="0"/>
              <a:t>, Caddo, </a:t>
            </a:r>
            <a:r>
              <a:rPr lang="en-US" sz="2600" dirty="0" err="1"/>
              <a:t>Atakapan</a:t>
            </a:r>
            <a:r>
              <a:rPr lang="en-US" sz="2600" dirty="0"/>
              <a:t>, Apache, Comanche, Wichita, Tonkawa, </a:t>
            </a:r>
            <a:r>
              <a:rPr lang="en-US" sz="2600" dirty="0" err="1"/>
              <a:t>Jumano</a:t>
            </a:r>
            <a:r>
              <a:rPr lang="en-US" sz="2600" dirty="0"/>
              <a:t> and </a:t>
            </a:r>
            <a:r>
              <a:rPr lang="en-US" sz="2600" dirty="0" err="1"/>
              <a:t>Tigua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Texans</a:t>
            </a:r>
            <a:endParaRPr lang="en-US" dirty="0"/>
          </a:p>
        </p:txBody>
      </p:sp>
      <p:pic>
        <p:nvPicPr>
          <p:cNvPr id="6" name="Picture 5" descr="Image result for texas indian tribes fact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72000"/>
            <a:ext cx="2438400" cy="211912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mage result for texas indian tribes fact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72000"/>
            <a:ext cx="2834640" cy="2103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811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987553" cy="3877815"/>
          </a:xfrm>
        </p:spPr>
        <p:txBody>
          <a:bodyPr/>
          <a:lstStyle/>
          <a:p>
            <a:r>
              <a:rPr lang="en-US" sz="3400" dirty="0"/>
              <a:t>Moving around from place to place with no permanent </a:t>
            </a:r>
            <a:r>
              <a:rPr lang="en-US" sz="3400" dirty="0" smtClean="0"/>
              <a:t>home, usually in search of food</a:t>
            </a:r>
            <a:endParaRPr lang="en-US" sz="3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Nomadic</a:t>
            </a:r>
            <a:endParaRPr lang="en-US" dirty="0"/>
          </a:p>
        </p:txBody>
      </p:sp>
      <p:pic>
        <p:nvPicPr>
          <p:cNvPr id="4" name="Picture 3" descr="https://encrypted-tbn1.gstatic.com/images?q=tbn:ANd9GcQPNJDqfJlYH2VA2cine_fsaWcJ5M2c3xyaGTByoAjGo69MlWWZ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38600"/>
            <a:ext cx="3657600" cy="256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encrypted-tbn3.gstatic.com/images?q=tbn:ANd9GcSf9BFaLpyP_gwr8sheseEMIKqBG5J3LJn3IXrUDvKBkBI7lcvGm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924" y="4038600"/>
            <a:ext cx="3657600" cy="256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329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2023" y="2133600"/>
            <a:ext cx="7987553" cy="3310508"/>
          </a:xfrm>
        </p:spPr>
        <p:txBody>
          <a:bodyPr>
            <a:normAutofit/>
          </a:bodyPr>
          <a:lstStyle/>
          <a:p>
            <a:r>
              <a:rPr lang="en-US" sz="3200" dirty="0"/>
              <a:t>Naturally occurring things that relate to the earth's surface such as landforms (plateaus, plains, mountains), waterways (rivers, oceans), climate, and vegetation.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570156"/>
            <a:ext cx="8305800" cy="1054250"/>
          </a:xfrm>
        </p:spPr>
        <p:txBody>
          <a:bodyPr/>
          <a:lstStyle/>
          <a:p>
            <a:r>
              <a:rPr lang="en-US" sz="5200" dirty="0" smtClean="0"/>
              <a:t>Physical Geographic Factor</a:t>
            </a:r>
            <a:endParaRPr lang="en-US" sz="5200" dirty="0"/>
          </a:p>
        </p:txBody>
      </p:sp>
      <p:pic>
        <p:nvPicPr>
          <p:cNvPr id="4" name="Picture 3" descr="http://mrsbalderstonsclass.weebly.com/uploads/1/1/8/4/11848328/6130692.jpg?32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343400"/>
            <a:ext cx="6400800" cy="228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419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052013"/>
            <a:ext cx="8610600" cy="3205787"/>
          </a:xfrm>
        </p:spPr>
        <p:txBody>
          <a:bodyPr>
            <a:noAutofit/>
          </a:bodyPr>
          <a:lstStyle/>
          <a:p>
            <a:r>
              <a:rPr lang="en-US" sz="2600" dirty="0"/>
              <a:t>Area of level/flat land, usually at a low elevation and often covered with </a:t>
            </a:r>
            <a:r>
              <a:rPr lang="en-US" sz="2600" dirty="0" smtClean="0"/>
              <a:t>grass and very few trees</a:t>
            </a:r>
          </a:p>
          <a:p>
            <a:pPr marL="0" indent="0">
              <a:buNone/>
            </a:pPr>
            <a:r>
              <a:rPr lang="en-US" sz="2600" dirty="0" smtClean="0"/>
              <a:t>---------------------------------------------------------------------</a:t>
            </a:r>
          </a:p>
          <a:p>
            <a:r>
              <a:rPr lang="en-US" sz="2600" dirty="0" smtClean="0"/>
              <a:t>EXAMPLE</a:t>
            </a:r>
            <a:r>
              <a:rPr lang="en-US" sz="2600" dirty="0"/>
              <a:t>: Llano </a:t>
            </a:r>
            <a:r>
              <a:rPr lang="en-US" sz="2600" dirty="0" smtClean="0"/>
              <a:t>Estacado (meaning</a:t>
            </a:r>
            <a:r>
              <a:rPr lang="en-US" sz="2600" dirty="0"/>
              <a:t> Palisaded Plain), commonly known as the Staked Plains, is an area in Northwestern Texas and is one of the largest mesas (tableland) on the North American continent.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Plains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261372"/>
            <a:ext cx="2286000" cy="1371600"/>
          </a:xfrm>
          <a:prstGeom prst="rect">
            <a:avLst/>
          </a:prstGeom>
        </p:spPr>
      </p:pic>
      <p:pic>
        <p:nvPicPr>
          <p:cNvPr id="6" name="Picture 5" descr="https://encrypted-tbn1.gstatic.com/images?q=tbn:ANd9GcQPa-W56Iipk5uly_nsx5Y-BtpDnHXdnYaInNbrdhBdSyelX7dc0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295369"/>
            <a:ext cx="22860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s://encrypted-tbn3.gstatic.com/images?q=tbn:ANd9GcTN8zOjY-_7hwjHJXGIsGAeCsPVJlY1OS1pXZKusYaGtu2IPdL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287218"/>
            <a:ext cx="2286000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795607" y="5301734"/>
            <a:ext cx="174278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Llano Estacado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22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 elevated, level expanse of land.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Plateau</a:t>
            </a:r>
            <a:endParaRPr lang="en-US" dirty="0"/>
          </a:p>
        </p:txBody>
      </p:sp>
      <p:pic>
        <p:nvPicPr>
          <p:cNvPr id="4" name="Picture 3" descr="https://encrypted-tbn0.gstatic.com/images?q=tbn:ANd9GcR6eljX_f2Eg6ucSCjqRM_bqM0C-u1oF0w3ggY6J2cqbJfezNySc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86200"/>
            <a:ext cx="4297680" cy="2468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249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1409253"/>
          </a:xfrm>
        </p:spPr>
        <p:txBody>
          <a:bodyPr/>
          <a:lstStyle/>
          <a:p>
            <a:r>
              <a:rPr lang="en-US" sz="3600" dirty="0" smtClean="0"/>
              <a:t>Level treeless plains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Prairie</a:t>
            </a:r>
            <a:endParaRPr lang="en-US" dirty="0"/>
          </a:p>
        </p:txBody>
      </p:sp>
      <p:pic>
        <p:nvPicPr>
          <p:cNvPr id="4" name="Picture 3" descr="https://encrypted-tbn1.gstatic.com/images?q=tbn:ANd9GcT3c5UJ6n7aaqDhaChF_QPQV4BbNenNDwGqyWauTv_QZHjPBcX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05200"/>
            <a:ext cx="3474720" cy="256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upload.wikimedia.org/wikipedia/commons/4/40/Prairie_Homestead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08717"/>
            <a:ext cx="3474720" cy="256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484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1409253"/>
          </a:xfrm>
        </p:spPr>
        <p:txBody>
          <a:bodyPr>
            <a:normAutofit/>
          </a:bodyPr>
          <a:lstStyle/>
          <a:p>
            <a:r>
              <a:rPr lang="en-US" sz="3600" dirty="0"/>
              <a:t>Falling water droplets in the form of rain, sleet, snow, or hail.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pic>
        <p:nvPicPr>
          <p:cNvPr id="4" name="Picture 3" descr="https://encrypted-tbn3.gstatic.com/images?q=tbn:ANd9GcSFWLi0MksDnnZ1cu_3-E5wPc_5vlrNIBcKVDst6uaJTlTZ1gPH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733800"/>
            <a:ext cx="6400800" cy="274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912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1561653"/>
          </a:xfrm>
        </p:spPr>
        <p:txBody>
          <a:bodyPr/>
          <a:lstStyle/>
          <a:p>
            <a:r>
              <a:rPr lang="en-US" sz="3600" dirty="0" smtClean="0"/>
              <a:t>An area </a:t>
            </a:r>
            <a:r>
              <a:rPr lang="en-US" sz="3600" dirty="0"/>
              <a:t>that has similar unifying characteristics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</a:t>
            </a:r>
            <a:endParaRPr lang="en-US" dirty="0"/>
          </a:p>
        </p:txBody>
      </p:sp>
      <p:pic>
        <p:nvPicPr>
          <p:cNvPr id="4" name="Picture 3" descr="http://4.bp.blogspot.com/-FOu4iVJjhtM/Ua305RNnkMI/AAAAAAAAACE/7FUn4JNRu_0/s1600/F23C16DE-4B4E-4D4B-939C-9AE4647B0031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31" y="3812344"/>
            <a:ext cx="3931920" cy="256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regions of texa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726765"/>
            <a:ext cx="3931920" cy="256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610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1942653"/>
          </a:xfrm>
        </p:spPr>
        <p:txBody>
          <a:bodyPr>
            <a:normAutofit/>
          </a:bodyPr>
          <a:lstStyle/>
          <a:p>
            <a:r>
              <a:rPr lang="en-US" sz="3400" dirty="0"/>
              <a:t>An area that has few people living in one specific place such as farm areas, small towns and West Texas deserts.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Rural</a:t>
            </a:r>
            <a:endParaRPr lang="en-US" dirty="0"/>
          </a:p>
        </p:txBody>
      </p:sp>
      <p:pic>
        <p:nvPicPr>
          <p:cNvPr id="4" name="Picture 3" descr="http://www.worldbank.org/content/dam/Worldbank/Feature%20Story/mm-cdd-webstory-716x402.jpg/_jcr_content/renditions/origina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91000"/>
            <a:ext cx="3383280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encrypted-tbn1.gstatic.com/images?q=tbn:ANd9GcQuOVr3H4p4C58ijGODcFfiixwxz3pogn2Nmm5x_5z_g6_ZPSthkQ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91000"/>
            <a:ext cx="3383280" cy="228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970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1104453"/>
          </a:xfrm>
        </p:spPr>
        <p:txBody>
          <a:bodyPr>
            <a:normAutofit/>
          </a:bodyPr>
          <a:lstStyle/>
          <a:p>
            <a:r>
              <a:rPr lang="en-US" sz="3600" dirty="0"/>
              <a:t>Staying/living in one place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Sedentary</a:t>
            </a:r>
            <a:endParaRPr lang="en-US" dirty="0"/>
          </a:p>
        </p:txBody>
      </p:sp>
      <p:pic>
        <p:nvPicPr>
          <p:cNvPr id="4" name="Picture 3" descr="https://encrypted-tbn0.gstatic.com/images?q=tbn:ANd9GcRnt_CN4q4ksIsvzBDimCQWriSS60yxm7lHTE3t33xz1A-Wom1L9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81400"/>
            <a:ext cx="36576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sedentary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581400"/>
            <a:ext cx="3657600" cy="274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30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8347"/>
            <a:ext cx="8153399" cy="4304853"/>
          </a:xfrm>
        </p:spPr>
        <p:txBody>
          <a:bodyPr/>
          <a:lstStyle/>
          <a:p>
            <a:r>
              <a:rPr lang="en-US" sz="3600" dirty="0"/>
              <a:t>A brick or other building material made of </a:t>
            </a:r>
            <a:r>
              <a:rPr lang="en-US" sz="3600" dirty="0" smtClean="0"/>
              <a:t>wet clay and straw and then dried in the sun</a:t>
            </a:r>
          </a:p>
          <a:p>
            <a:pPr marL="0" indent="0">
              <a:buNone/>
            </a:pPr>
            <a:endParaRPr lang="en-US" sz="36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Adobe</a:t>
            </a:r>
            <a:endParaRPr lang="en-US" b="1" dirty="0"/>
          </a:p>
        </p:txBody>
      </p:sp>
      <p:pic>
        <p:nvPicPr>
          <p:cNvPr id="4" name="Picture 3" descr="https://encrypted-tbn0.gstatic.com/images?q=tbn:ANd9GcQnXDsF_XS-OzU1iMhso5f4cZndyFqIvxRp_pM8GdibU6YhSwUGE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400773"/>
            <a:ext cx="2926080" cy="2011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405322"/>
            <a:ext cx="2926080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2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2248347"/>
            <a:ext cx="8305800" cy="1942653"/>
          </a:xfrm>
        </p:spPr>
        <p:txBody>
          <a:bodyPr>
            <a:normAutofit/>
          </a:bodyPr>
          <a:lstStyle/>
          <a:p>
            <a:r>
              <a:rPr lang="en-US" sz="3600" dirty="0"/>
              <a:t>An area that has higher population density (more crowded) such as large towns and cities.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191000"/>
            <a:ext cx="3383280" cy="2286000"/>
          </a:xfrm>
          <a:prstGeom prst="rect">
            <a:avLst/>
          </a:prstGeom>
        </p:spPr>
      </p:pic>
      <p:pic>
        <p:nvPicPr>
          <p:cNvPr id="5" name="Picture 4" descr="https://encrypted-tbn1.gstatic.com/images?q=tbn:ANd9GcTMRk-n9Rhiiql_xQrn4SS0jVXdkOI_DIfvinsyJvjERgtZjzsL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91000"/>
            <a:ext cx="3017520" cy="228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68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48347"/>
            <a:ext cx="8153399" cy="1485453"/>
          </a:xfrm>
        </p:spPr>
        <p:txBody>
          <a:bodyPr>
            <a:normAutofit/>
          </a:bodyPr>
          <a:lstStyle/>
          <a:p>
            <a:r>
              <a:rPr lang="en-US" sz="3600" dirty="0"/>
              <a:t>Condition of the </a:t>
            </a:r>
            <a:r>
              <a:rPr lang="en-US" sz="3600" dirty="0" smtClean="0"/>
              <a:t>Earth’s atmosphere </a:t>
            </a:r>
            <a:r>
              <a:rPr lang="en-US" sz="3600" dirty="0"/>
              <a:t>at a </a:t>
            </a:r>
            <a:r>
              <a:rPr lang="en-US" sz="3600" i="1" u="sng" dirty="0"/>
              <a:t>specific time and place.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pic>
        <p:nvPicPr>
          <p:cNvPr id="4" name="Picture 3" descr="https://encrypted-tbn2.gstatic.com/images?q=tbn:ANd9GcQz6FnaJK-CyTodDbCQCsrTl2rdZrY6MJ29WbTa1o7Ru7Y6zNS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63108"/>
            <a:ext cx="6400800" cy="2468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142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Cultivating </a:t>
            </a:r>
            <a:r>
              <a:rPr lang="en-US" sz="3600" dirty="0" smtClean="0"/>
              <a:t>land (soil), </a:t>
            </a:r>
            <a:r>
              <a:rPr lang="en-US" sz="3600" dirty="0"/>
              <a:t>producing crops, and raising livestock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Agriculture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072597"/>
            <a:ext cx="2286000" cy="201168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049151"/>
            <a:ext cx="2286000" cy="2011680"/>
          </a:xfrm>
          <a:prstGeom prst="rect">
            <a:avLst/>
          </a:prstGeom>
        </p:spPr>
      </p:pic>
      <p:pic>
        <p:nvPicPr>
          <p:cNvPr id="6" name="Picture 5" descr="https://encrypted-tbn1.gstatic.com/images?q=tbn:ANd9GcS5vHBNdHcPFeOEZ5wsQ27k7ZDAmGn63gafMncPD6tVdLo70yS98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049151"/>
            <a:ext cx="2286000" cy="2011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64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An underground layer of porous rock that yields (provides) water</a:t>
            </a:r>
            <a:r>
              <a:rPr lang="en-US" sz="3600" dirty="0"/>
              <a:t>, </a:t>
            </a:r>
            <a:r>
              <a:rPr lang="en-US" sz="3600" dirty="0" smtClean="0"/>
              <a:t>through springs or wells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Aquifer</a:t>
            </a:r>
            <a:endParaRPr lang="en-US" dirty="0"/>
          </a:p>
        </p:txBody>
      </p:sp>
      <p:pic>
        <p:nvPicPr>
          <p:cNvPr id="4" name="Picture 3" descr="http://avillageinsyria.org/wp-content/uploads/2015/07/aquif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87254"/>
            <a:ext cx="5852160" cy="2377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545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average weather of a place over a period of 20-30 years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</a:t>
            </a:r>
            <a:endParaRPr lang="en-US" dirty="0"/>
          </a:p>
        </p:txBody>
      </p:sp>
      <p:pic>
        <p:nvPicPr>
          <p:cNvPr id="4" name="Picture 3" descr="https://encrypted-tbn1.gstatic.com/images?q=tbn:ANd9GcSLPXSc_yhy_ioaC5NlXS3Dc88InmmEqNlkqMCRV04DptdArWTjO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91000"/>
            <a:ext cx="3474720" cy="2377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j029382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24400"/>
            <a:ext cx="1371600" cy="118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MCj04392210000[1]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41520"/>
            <a:ext cx="13716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MCj04078820000[1]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91" y="4724400"/>
            <a:ext cx="1371600" cy="137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015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Height of land above sea level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Elevation</a:t>
            </a:r>
            <a:endParaRPr lang="en-US" dirty="0"/>
          </a:p>
        </p:txBody>
      </p:sp>
      <p:pic>
        <p:nvPicPr>
          <p:cNvPr id="4" name="Picture 3" descr="MCj04081080000[1]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86200"/>
            <a:ext cx="3291840" cy="2377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media.asf.alaska.edu/uploads/GeoData-Center/nenana/geog_elev_map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886200"/>
            <a:ext cx="3291840" cy="2377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504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48347"/>
            <a:ext cx="8534400" cy="2780853"/>
          </a:xfrm>
        </p:spPr>
        <p:txBody>
          <a:bodyPr>
            <a:normAutofit/>
          </a:bodyPr>
          <a:lstStyle/>
          <a:p>
            <a:r>
              <a:rPr lang="en-US" sz="3200" dirty="0"/>
              <a:t>A period of time marked by distinctive </a:t>
            </a:r>
            <a:r>
              <a:rPr lang="en-US" sz="3200" dirty="0" smtClean="0"/>
              <a:t>characters, </a:t>
            </a:r>
            <a:r>
              <a:rPr lang="en-US" sz="3200" dirty="0"/>
              <a:t>events, and changes. History is divided into eras so it is easier to identify cause and effect of the great events and people in </a:t>
            </a:r>
            <a:r>
              <a:rPr lang="en-US" sz="3200" dirty="0" smtClean="0"/>
              <a:t>history.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</a:t>
            </a:r>
            <a:endParaRPr lang="en-US" dirty="0"/>
          </a:p>
        </p:txBody>
      </p:sp>
      <p:pic>
        <p:nvPicPr>
          <p:cNvPr id="4" name="Picture 3" descr="Image result for Texas eras timeli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785360"/>
            <a:ext cx="36576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Texas eras timelin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785360"/>
            <a:ext cx="3657600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463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3877815"/>
          </a:xfrm>
        </p:spPr>
        <p:txBody>
          <a:bodyPr/>
          <a:lstStyle/>
          <a:p>
            <a:r>
              <a:rPr lang="en-US" sz="2600" dirty="0"/>
              <a:t>A </a:t>
            </a:r>
            <a:r>
              <a:rPr lang="en-US" sz="2600" dirty="0" smtClean="0"/>
              <a:t>steep cliff </a:t>
            </a:r>
            <a:r>
              <a:rPr lang="en-US" sz="2600" dirty="0"/>
              <a:t>or abrupt break in the land surface, usually formed by erosion.</a:t>
            </a:r>
          </a:p>
          <a:p>
            <a:pPr marL="0" indent="0">
              <a:buNone/>
            </a:pPr>
            <a:r>
              <a:rPr lang="en-US" sz="2600" dirty="0"/>
              <a:t>--------------------------------------------------------------------</a:t>
            </a:r>
          </a:p>
          <a:p>
            <a:r>
              <a:rPr lang="en-US" sz="2600" dirty="0"/>
              <a:t>EXAMPLE: Balcones Escarpment consists of cliffs and cliff-like structures. Subterranean features such as Wonder Cave and numerous other smaller caves are found along the fault zone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Escarpment</a:t>
            </a:r>
            <a:endParaRPr lang="en-US" dirty="0"/>
          </a:p>
        </p:txBody>
      </p:sp>
      <p:pic>
        <p:nvPicPr>
          <p:cNvPr id="4" name="Picture 3" descr="Image result for balcones escarpme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20640"/>
            <a:ext cx="2103120" cy="15544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15"/>
          <p:cNvSpPr txBox="1"/>
          <p:nvPr/>
        </p:nvSpPr>
        <p:spPr>
          <a:xfrm>
            <a:off x="3048000" y="5676900"/>
            <a:ext cx="1433195" cy="90678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effectLst/>
                <a:latin typeface="Georgia"/>
                <a:ea typeface="Calibri"/>
                <a:cs typeface="Times New Roman"/>
              </a:rPr>
              <a:t>Balcones Escarpment separates the Edwards Plateau from the Gulf Coastal Plains 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1620520" y="6130290"/>
            <a:ext cx="142748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https://encrypted-tbn0.gstatic.com/images?q=tbn:ANd9GcS5kN0bH13bjw4Jk-CS-EfxEOS7Ifj7lcqjFQaQc_LhUEjpP0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120640"/>
            <a:ext cx="2011680" cy="1463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https://encrypted-tbn1.gstatic.com/images?q=tbn:ANd9GcRx5Ed3-fQDZNWWUqN4LLg8g_is334Inz1TtOKlTvzTcAmxDC2m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120640"/>
            <a:ext cx="2011680" cy="1463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087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248347"/>
            <a:ext cx="8199120" cy="2171253"/>
          </a:xfrm>
        </p:spPr>
        <p:txBody>
          <a:bodyPr>
            <a:normAutofit/>
          </a:bodyPr>
          <a:lstStyle/>
          <a:p>
            <a:r>
              <a:rPr lang="en-US" sz="3400" dirty="0"/>
              <a:t>how humans interact with their environment including manmade features such as cities, dams, and buildings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570156"/>
            <a:ext cx="8229600" cy="1054250"/>
          </a:xfrm>
        </p:spPr>
        <p:txBody>
          <a:bodyPr/>
          <a:lstStyle/>
          <a:p>
            <a:r>
              <a:rPr lang="en-US" sz="5200" dirty="0" smtClean="0"/>
              <a:t>Human Geographic Factor</a:t>
            </a:r>
            <a:endParaRPr lang="en-US" sz="52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0"/>
            <a:ext cx="2560320" cy="2011680"/>
          </a:xfrm>
          <a:prstGeom prst="rect">
            <a:avLst/>
          </a:prstGeom>
        </p:spPr>
      </p:pic>
      <p:pic>
        <p:nvPicPr>
          <p:cNvPr id="5" name="Picture 4" descr="https://encrypted-tbn0.gstatic.com/images?q=tbn:ANd9GcQ90gEmERiSbPzDbNrI-c0tfPDlQfJMKhJnupQcbB03UHFJV6E8jQ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54415"/>
            <a:ext cx="2560320" cy="2011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s://encrypted-tbn3.gstatic.com/images?q=tbn:ANd9GcRmANmhj45DXpxUlD6-AJ0Gi3vl-VcF1qvHwLv_9zqRwjPUpzGoRA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169" y="4554415"/>
            <a:ext cx="2560320" cy="2011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25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321</TotalTime>
  <Words>402</Words>
  <Application>Microsoft Office PowerPoint</Application>
  <PresentationFormat>On-screen Show (4:3)</PresentationFormat>
  <Paragraphs>48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Book Antiqua</vt:lpstr>
      <vt:lpstr>Calibri</vt:lpstr>
      <vt:lpstr>Georgia</vt:lpstr>
      <vt:lpstr>Times New Roman</vt:lpstr>
      <vt:lpstr>Wingdings</vt:lpstr>
      <vt:lpstr>Hardcover</vt:lpstr>
      <vt:lpstr>VOCABULARY Unit 7.1</vt:lpstr>
      <vt:lpstr>Adobe</vt:lpstr>
      <vt:lpstr>Agriculture</vt:lpstr>
      <vt:lpstr>Aquifer</vt:lpstr>
      <vt:lpstr>Climate</vt:lpstr>
      <vt:lpstr>Elevation</vt:lpstr>
      <vt:lpstr>Era</vt:lpstr>
      <vt:lpstr>Escarpment</vt:lpstr>
      <vt:lpstr>Human Geographic Factor</vt:lpstr>
      <vt:lpstr>Native Texans</vt:lpstr>
      <vt:lpstr>Nomadic</vt:lpstr>
      <vt:lpstr>Physical Geographic Factor</vt:lpstr>
      <vt:lpstr>Plains</vt:lpstr>
      <vt:lpstr>Plateau</vt:lpstr>
      <vt:lpstr>Prairie</vt:lpstr>
      <vt:lpstr>Precipitation</vt:lpstr>
      <vt:lpstr>Region</vt:lpstr>
      <vt:lpstr>Rural</vt:lpstr>
      <vt:lpstr>Sedentary</vt:lpstr>
      <vt:lpstr>Urban</vt:lpstr>
      <vt:lpstr>Weather</vt:lpstr>
    </vt:vector>
  </TitlesOfParts>
  <Company>Round Rock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Unit 7.1</dc:title>
  <dc:creator>e114443</dc:creator>
  <cp:lastModifiedBy>Gina_Conner</cp:lastModifiedBy>
  <cp:revision>14</cp:revision>
  <cp:lastPrinted>2018-08-15T00:24:26Z</cp:lastPrinted>
  <dcterms:created xsi:type="dcterms:W3CDTF">2017-08-29T17:03:20Z</dcterms:created>
  <dcterms:modified xsi:type="dcterms:W3CDTF">2018-08-15T00:24:36Z</dcterms:modified>
</cp:coreProperties>
</file>